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6" r:id="rId10"/>
    <p:sldId id="268" r:id="rId11"/>
    <p:sldId id="272" r:id="rId12"/>
    <p:sldId id="269" r:id="rId13"/>
    <p:sldId id="270" r:id="rId14"/>
    <p:sldId id="271" r:id="rId15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5">
          <p15:clr>
            <a:srgbClr val="A4A3A4"/>
          </p15:clr>
        </p15:guide>
        <p15:guide id="2" pos="3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829"/>
    <p:restoredTop sz="94496"/>
  </p:normalViewPr>
  <p:slideViewPr>
    <p:cSldViewPr>
      <p:cViewPr varScale="1">
        <p:scale>
          <a:sx n="66" d="100"/>
          <a:sy n="66" d="100"/>
        </p:scale>
        <p:origin x="786" y="78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2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-1578" y="-96"/>
      </p:cViewPr>
      <p:guideLst>
        <p:guide orient="horz" pos="2135"/>
        <p:guide pos="312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324CD199-8FB4-4716-A508-E2D09A03818F}" type="datetime1">
              <a:rPr lang="ko-KR" altLang="en-US"/>
              <a:pPr lvl="0"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982DEA2E-6A67-47F7-9C48-7FBB3C143D14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26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ABA2E146-D214-4A34-8907-8AD44E827AD3}" type="datetime1">
              <a:rPr lang="ko-KR" altLang="en-US"/>
              <a:pPr lvl="0"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D9C2AF51-B25A-4F23-933E-18ACB360183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812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183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24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28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0351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 smtClean="0"/>
              <a:t>도둑잡기 게임과 마피아 게임의 결합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기존의 마피아 게임과 다르게 마피아도 서로의 직업을 모르고 시민도 서로의 직업을 알 수 없고 오로지 대화로만 추리가 가능하게 만들어보자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00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94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1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562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/>
              <a:t>프로젝트 시나리오에따라서 설명 해준다</a:t>
            </a:r>
          </a:p>
          <a:p>
            <a:r>
              <a:rPr lang="ko-KR" altLang="en-US"/>
              <a:t>1. client에서 server에게 로그인 정보를 전달</a:t>
            </a:r>
          </a:p>
          <a:p>
            <a:r>
              <a:rPr lang="ko-KR" altLang="en-US"/>
              <a:t>2.server에서는 GameDataFileSever에게 계정정보가 담긴 파일을 전달해달라고 메세지를 보낸다.(이때 GameDataFileServer에서 정보가 담긴 파일의 데이터를 한줄씩 넘겨준다.)</a:t>
            </a:r>
          </a:p>
          <a:p>
            <a:r>
              <a:rPr lang="ko-KR" altLang="en-US"/>
              <a:t>3.GameDataFileServer는 Server에게 파일을 전달받는다</a:t>
            </a:r>
          </a:p>
          <a:p>
            <a:r>
              <a:rPr lang="ko-KR" altLang="en-US"/>
              <a:t>4.Server는 Client에게 로그인이 됬는지 안됬는지 전달</a:t>
            </a:r>
          </a:p>
          <a:p>
            <a:r>
              <a:rPr lang="ko-KR" altLang="en-US"/>
              <a:t>5. 접속이 됬다면 Server는 다중채팅 지원 Thread로 넘어간다</a:t>
            </a:r>
          </a:p>
          <a:p>
            <a:r>
              <a:rPr lang="ko-KR" altLang="en-US"/>
              <a:t>6.Client는 Server에게 메세지를 보내는 Thread를 통해 다중채팅지원 Thread에게 메세지를 보낸다</a:t>
            </a:r>
          </a:p>
          <a:p>
            <a:r>
              <a:rPr lang="ko-KR" altLang="en-US"/>
              <a:t>7.Server는 대기방에 존재하는 모든 클라이언트에게 받은 메세지를 보내준다.</a:t>
            </a:r>
          </a:p>
          <a:p>
            <a:r>
              <a:rPr lang="ko-KR" altLang="en-US"/>
              <a:t>8.Client가 일정수 대기큐에 차게 되면 Game 지원 Thread로 넘어가게 된다.</a:t>
            </a:r>
          </a:p>
          <a:p>
            <a:r>
              <a:rPr lang="ko-KR" altLang="en-US"/>
              <a:t>9.게임에 참여한 Client들의 채팅 내용이나 투표내용이 Server에게 전달된다.</a:t>
            </a:r>
          </a:p>
          <a:p>
            <a:r>
              <a:rPr lang="ko-KR" altLang="en-US"/>
              <a:t>10.채팅 내용은 Server가 게임에 참여한 모든 Client에게 전달해주고 투표내용은 Server가 따로 처리하여 결과를 Client들에게 전달한다.</a:t>
            </a:r>
          </a:p>
          <a:p>
            <a:r>
              <a:rPr lang="ko-KR" altLang="en-US"/>
              <a:t>11.게임이 종료되면 다시 대기방으로 이동하게 된다.</a:t>
            </a:r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D9C2AF51-B25A-4F23-933E-18ACB3601838}" type="slidenum">
              <a:rPr lang="en-US" altLang="en-US"/>
              <a:pPr lvl="0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19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/>
          <a:lstStyle/>
          <a:p>
            <a:pPr lvl="0"/>
            <a:fld id="{B092AC9B-11F2-48AF-85BB-870C7E8906A3}" type="slidenum">
              <a:rPr lang="en-US" altLang="en-US"/>
              <a:pPr lvl="0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15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99" y="2386585"/>
            <a:ext cx="7772399" cy="957706"/>
          </a:xfrm>
        </p:spPr>
        <p:txBody>
          <a:bodyPr>
            <a:normAutofit/>
          </a:bodyPr>
          <a:lstStyle>
            <a:lvl1pPr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3357562"/>
            <a:ext cx="6400799" cy="57150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B8BF92-4A55-4BCE-8C94-781CB9EAA7D9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7649" y="2673355"/>
            <a:ext cx="8648699" cy="1470025"/>
          </a:xfrm>
        </p:spPr>
        <p:txBody>
          <a:bodyPr>
            <a:normAutofit/>
          </a:bodyPr>
          <a:lstStyle>
            <a:lvl1pPr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88DBF4CC-E0B6-4A8B-97B2-9EB3C98E6B03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8661" y="500042"/>
            <a:ext cx="7215238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928661" y="2214562"/>
            <a:ext cx="4622399" cy="32400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DDD3BCB-2689-4AB8-9A4D-25F216F80A46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72323" y="274638"/>
            <a:ext cx="1514474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53414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5E2A901-F605-4DA2-9265-69CA28C85457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pPr lvl="0">
              <a:defRPr/>
            </a:pPr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>
              <a:defRPr/>
            </a:pPr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>
              <a:defRPr/>
            </a:pPr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A6A4ED0-A0A2-4FA6-9786-BA10BF60D09F}" type="datetime1">
              <a:rPr lang="ko-KR" altLang="en-US"/>
              <a:pPr lvl="0">
                <a:defRPr/>
              </a:pPr>
              <a:t>2018-06-13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642CBE5-D193-458D-8B39-8538E9278E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>
              <a:defRPr/>
            </a:pPr>
            <a:r>
              <a:rPr lang="ko-KR" altLang="en-US"/>
              <a:t>마스터 텍스트 스타일을 편집합니다</a:t>
            </a:r>
          </a:p>
          <a:p>
            <a:pPr lvl="1" eaLnBrk="1" latinLnBrk="0" hangingPunct="1">
              <a:defRPr/>
            </a:pPr>
            <a:r>
              <a:rPr lang="ko-KR" altLang="en-US"/>
              <a:t>둘째 수준</a:t>
            </a:r>
          </a:p>
          <a:p>
            <a:pPr lvl="2" eaLnBrk="1" latinLnBrk="0" hangingPunct="1">
              <a:defRPr/>
            </a:pPr>
            <a:r>
              <a:rPr lang="ko-KR" altLang="en-US"/>
              <a:t>셋째 수준</a:t>
            </a:r>
          </a:p>
          <a:p>
            <a:pPr lvl="3" eaLnBrk="1" latinLnBrk="0" hangingPunct="1">
              <a:defRPr/>
            </a:pPr>
            <a:r>
              <a:rPr lang="ko-KR" altLang="en-US"/>
              <a:t>넷째 수준</a:t>
            </a:r>
          </a:p>
          <a:p>
            <a:pPr lvl="4" eaLnBrk="1" latinLnBrk="0" hangingPunct="1">
              <a:defRPr/>
            </a:pPr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>
              <a:defRPr/>
            </a:pPr>
            <a:r>
              <a:rPr lang="ko-KR" altLang="en-US"/>
              <a:t>마스터 텍스트 스타일을 편집합니다</a:t>
            </a:r>
          </a:p>
          <a:p>
            <a:pPr lvl="1" eaLnBrk="1" latinLnBrk="0" hangingPunct="1">
              <a:defRPr/>
            </a:pPr>
            <a:r>
              <a:rPr lang="ko-KR" altLang="en-US"/>
              <a:t>둘째 수준</a:t>
            </a:r>
          </a:p>
          <a:p>
            <a:pPr lvl="2" eaLnBrk="1" latinLnBrk="0" hangingPunct="1">
              <a:defRPr/>
            </a:pPr>
            <a:r>
              <a:rPr lang="ko-KR" altLang="en-US"/>
              <a:t>셋째 수준</a:t>
            </a:r>
          </a:p>
          <a:p>
            <a:pPr lvl="3" eaLnBrk="1" latinLnBrk="0" hangingPunct="1">
              <a:defRPr/>
            </a:pPr>
            <a:r>
              <a:rPr lang="ko-KR" altLang="en-US"/>
              <a:t>넷째 수준</a:t>
            </a:r>
          </a:p>
          <a:p>
            <a:pPr lvl="4" eaLnBrk="1" latinLnBrk="0" hangingPunct="1">
              <a:defRPr/>
            </a:pPr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AF2CD08-275D-4FF7-9726-B045882F2C27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14235E-36E2-4010-95AD-F66F173E1860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2" y="4071931"/>
            <a:ext cx="7772399" cy="928705"/>
          </a:xfrm>
        </p:spPr>
        <p:txBody>
          <a:bodyPr anchor="t">
            <a:normAutofit/>
          </a:bodyPr>
          <a:lstStyle>
            <a:lvl1pPr algn="l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3643314"/>
            <a:ext cx="7772399" cy="42861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570C3B-E77D-4E54-B80E-63B0666A27C6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9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57199" y="1571625"/>
            <a:ext cx="4027713" cy="46434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4"/>
          </p:nvPr>
        </p:nvSpPr>
        <p:spPr>
          <a:xfrm>
            <a:off x="4659085" y="1571625"/>
            <a:ext cx="4027713" cy="46434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129CBD8-6C6E-4786-8D74-5DF74FD10351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762FF1-B80D-491A-9650-EED9A8B60EF6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643063"/>
            <a:ext cx="82295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51FBE6DB-C0C8-4BBE-9EFF-877F517B5FD9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3984220"/>
            <a:ext cx="40385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5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72B603C4-F7DF-4A8C-8D40-4D009117C657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7" y="4767942"/>
            <a:ext cx="5486399" cy="566738"/>
          </a:xfrm>
        </p:spPr>
        <p:txBody>
          <a:bodyPr anchor="ctr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D21B1C-95B6-40CA-AB3D-01287DCDB8FC}" type="datetime1">
              <a:rPr lang="ko-KR" altLang="en-US"/>
              <a:pPr lvl="0">
                <a:defRPr lang="ko-KR" altLang="en-US"/>
              </a:pPr>
              <a:t>2018-06-13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얼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2295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fld id="{05D2FCC2-8659-4510-A71D-689D5E409701}" type="datetime1">
              <a:rPr lang="ko-KR" altLang="en-US"/>
              <a:pPr lvl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fld id="{DF28FB93-0A08-4E7D-8E63-9EFA29F1E093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80000"/>
        <a:buFont typeface="Wingdings"/>
        <a:buChar char="p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419350" indent="-266700" algn="l" defTabSz="914400" rtl="0" eaLnBrk="1" latinLnBrk="1" hangingPunct="1">
        <a:spcBef>
          <a:spcPct val="20000"/>
        </a:spcBef>
        <a:buFont typeface="Arial"/>
        <a:buChar char="»"/>
        <a:defRPr sz="1600" b="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6pPr>
      <a:lvl7pPr marL="2781300" indent="-2667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7pPr>
      <a:lvl8pPr marL="3143250" indent="-276225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8pPr>
      <a:lvl9pPr marL="3495675" indent="-2667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60748"/>
            <a:ext cx="9144000" cy="1368152"/>
          </a:xfrm>
        </p:spPr>
        <p:txBody>
          <a:bodyPr>
            <a:noAutofit/>
          </a:bodyPr>
          <a:lstStyle/>
          <a:p>
            <a:pPr lvl="0"/>
            <a:r>
              <a:rPr lang="ko-KR" altLang="en-US" sz="3600" b="1"/>
              <a:t>멀티 쓰레드 기반 마피아 채팅게임 프로그램</a:t>
            </a: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-899592" y="4221510"/>
            <a:ext cx="9144000" cy="1655762"/>
          </a:xfrm>
        </p:spPr>
        <p:txBody>
          <a:bodyPr vert="horz" lIns="91440" tIns="45720" rIns="91440" bIns="45720"/>
          <a:lstStyle/>
          <a:p>
            <a:pPr marL="0" lvl="0" indent="0" algn="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en-US" altLang="ko-KR" sz="1800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20141682 </a:t>
            </a:r>
            <a:r>
              <a:rPr lang="ko-KR" altLang="en-US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고동환</a:t>
            </a:r>
          </a:p>
          <a:p>
            <a:pPr marL="0" lvl="0" indent="0" algn="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en-US" altLang="ko-KR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20142385 </a:t>
            </a:r>
            <a:r>
              <a:rPr lang="ko-KR" altLang="en-US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엄재식</a:t>
            </a:r>
          </a:p>
          <a:p>
            <a:pPr marL="0" lvl="0" indent="0" algn="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20121954</a:t>
            </a:r>
            <a:r>
              <a:rPr lang="en-US" altLang="ko-KR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800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박세훈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24644"/>
            <a:ext cx="7772400" cy="881758"/>
          </a:xfrm>
        </p:spPr>
        <p:txBody>
          <a:bodyPr>
            <a:normAutofit/>
          </a:bodyPr>
          <a:lstStyle/>
          <a:p>
            <a:pPr lvl="0"/>
            <a:r>
              <a:rPr lang="ko-KR" altLang="en-US" b="1"/>
              <a:t>위험 요소 및 해결방안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half" idx="3"/>
          </p:nvPr>
        </p:nvSpPr>
        <p:spPr>
          <a:xfrm>
            <a:off x="4572000" y="1736812"/>
            <a:ext cx="3948114" cy="525240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해결방안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571472" y="2312876"/>
            <a:ext cx="4000528" cy="4284476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endParaRPr lang="en-US" altLang="ko-KR" sz="2195" b="1">
              <a:ea typeface="맑은 고딕"/>
            </a:endParaRPr>
          </a:p>
          <a:p>
            <a:pPr lvl="0"/>
            <a:r>
              <a:rPr lang="ko-KR" altLang="en-US" sz="1800" b="1"/>
              <a:t>클라이언트 강제 종료</a:t>
            </a:r>
          </a:p>
          <a:p>
            <a:pPr lvl="0">
              <a:buNone/>
            </a:pPr>
            <a:endParaRPr lang="ko-KR" altLang="en-US" sz="1800" b="1"/>
          </a:p>
          <a:p>
            <a:pPr lvl="0"/>
            <a:r>
              <a:rPr lang="en-US" altLang="ko-KR" sz="1800" b="1"/>
              <a:t>main</a:t>
            </a:r>
            <a:r>
              <a:rPr lang="ko-KR" altLang="en-US" sz="1800" b="1"/>
              <a:t>서버의 과부화 </a:t>
            </a:r>
          </a:p>
          <a:p>
            <a:pPr lvl="0"/>
            <a:endParaRPr lang="ko-KR" altLang="en-US" sz="1800" b="1"/>
          </a:p>
          <a:p>
            <a:pPr lvl="0"/>
            <a:r>
              <a:rPr lang="ko-KR" altLang="en-US" sz="1800" b="1"/>
              <a:t>멀티쓰레드 방식으로 구현된 프로그램인만큼 임계영역의 동시접근시 오류 발생</a:t>
            </a:r>
          </a:p>
          <a:p>
            <a:pPr lvl="0"/>
            <a:endParaRPr lang="ko-KR" altLang="en-US" sz="1800" b="1"/>
          </a:p>
          <a:p>
            <a:pPr lvl="0"/>
            <a:r>
              <a:rPr lang="ko-KR" altLang="en-US" sz="1800" b="1"/>
              <a:t>클라이언트가 보내는 메세지의 종류 구분을 못할시 오류 발생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half" idx="4"/>
          </p:nvPr>
        </p:nvSpPr>
        <p:spPr>
          <a:xfrm>
            <a:off x="4572000" y="2312876"/>
            <a:ext cx="3948114" cy="4284476"/>
          </a:xfrm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1800" b="1"/>
              <a:t>Signalhandling</a:t>
            </a:r>
            <a:r>
              <a:rPr lang="ko-KR" altLang="en-US" sz="1800" b="1"/>
              <a:t>함수를 통해 강제 종료 방지</a:t>
            </a:r>
          </a:p>
          <a:p>
            <a:pPr lvl="0">
              <a:lnSpc>
                <a:spcPct val="90000"/>
              </a:lnSpc>
            </a:pPr>
            <a:endParaRPr lang="en-US" altLang="ko-KR" sz="1800" b="1"/>
          </a:p>
          <a:p>
            <a:pPr lvl="0">
              <a:lnSpc>
                <a:spcPct val="90000"/>
              </a:lnSpc>
            </a:pPr>
            <a:r>
              <a:rPr lang="ko-KR" altLang="en-US" sz="1800" b="1"/>
              <a:t>저장해야할 데이터 정보를 따로 관리하는 </a:t>
            </a:r>
            <a:r>
              <a:rPr lang="en-US" altLang="ko-KR" sz="1800" b="1"/>
              <a:t>Data</a:t>
            </a:r>
            <a:r>
              <a:rPr lang="ko-KR" altLang="en-US" sz="1800" b="1"/>
              <a:t>저장서버를 따로 만듬</a:t>
            </a:r>
          </a:p>
          <a:p>
            <a:pPr lvl="0">
              <a:lnSpc>
                <a:spcPct val="90000"/>
              </a:lnSpc>
            </a:pPr>
            <a:endParaRPr lang="en-US" altLang="ko-KR" sz="1800" b="1"/>
          </a:p>
          <a:p>
            <a:pPr lvl="0">
              <a:lnSpc>
                <a:spcPct val="90000"/>
              </a:lnSpc>
            </a:pPr>
            <a:r>
              <a:rPr lang="en-US" altLang="ko-KR" sz="1800" b="1"/>
              <a:t>mutex</a:t>
            </a:r>
            <a:r>
              <a:rPr lang="ko-KR" altLang="en-US" sz="1800" b="1"/>
              <a:t>함수를 사용하거나 </a:t>
            </a:r>
            <a:r>
              <a:rPr lang="en-US" altLang="ko-KR" sz="1800" b="1"/>
              <a:t>semaphore</a:t>
            </a:r>
            <a:r>
              <a:rPr lang="ko-KR" altLang="en-US" sz="1800" b="1"/>
              <a:t>함수의 사용을 통해 방지</a:t>
            </a:r>
          </a:p>
          <a:p>
            <a:pPr lvl="0">
              <a:lnSpc>
                <a:spcPct val="90000"/>
              </a:lnSpc>
            </a:pPr>
            <a:endParaRPr lang="ko-KR" altLang="en-US" sz="1800" b="1"/>
          </a:p>
          <a:p>
            <a:pPr lvl="0">
              <a:lnSpc>
                <a:spcPct val="90000"/>
              </a:lnSpc>
            </a:pPr>
            <a:r>
              <a:rPr lang="ko-KR" altLang="en-US" sz="1800" b="1"/>
              <a:t>서버는 메세지 프로토콜을 통해 클라이언트가 보낸 메세지의 종류 분류</a:t>
            </a:r>
          </a:p>
        </p:txBody>
      </p:sp>
      <p:grpSp>
        <p:nvGrpSpPr>
          <p:cNvPr id="18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19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20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텍스트 개체 틀 15"/>
          <p:cNvSpPr>
            <a:spLocks noGrp="1"/>
          </p:cNvSpPr>
          <p:nvPr>
            <p:ph type="body" sz="half" idx="1"/>
          </p:nvPr>
        </p:nvSpPr>
        <p:spPr>
          <a:xfrm>
            <a:off x="575556" y="1736812"/>
            <a:ext cx="3948114" cy="525240"/>
          </a:xfrm>
          <a:ln>
            <a:solidFill>
              <a:srgbClr val="000000"/>
            </a:solidFill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2400" b="1" i="0" spc="5">
                <a:solidFill>
                  <a:schemeClr val="accent1"/>
                </a:solidFill>
                <a:ea typeface="맑은 고딕"/>
              </a:rPr>
              <a:t>위험요소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572" y="0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smtClean="0"/>
              <a:t>계정 생성 </a:t>
            </a:r>
            <a:r>
              <a:rPr lang="en-US" altLang="ko-KR" smtClean="0"/>
              <a:t>&amp;</a:t>
            </a:r>
            <a:r>
              <a:rPr lang="ko-KR" altLang="en-US" smtClean="0"/>
              <a:t> 시그널 처리</a:t>
            </a:r>
            <a:endParaRPr lang="ko-KR" altLang="en-US"/>
          </a:p>
        </p:txBody>
      </p:sp>
      <p:grpSp>
        <p:nvGrpSpPr>
          <p:cNvPr id="7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8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9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KakaoTalk_Video_20180613_1351_15_0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24" y="148478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4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 dirty="0" smtClean="0"/>
              <a:t>결과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데모영상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pSp>
        <p:nvGrpSpPr>
          <p:cNvPr id="16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17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18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재식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592796"/>
            <a:ext cx="8134350" cy="457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 dirty="0" smtClean="0"/>
              <a:t>실행환경</a:t>
            </a:r>
            <a:endParaRPr lang="ko-KR" altLang="en-US" b="1" dirty="0"/>
          </a:p>
        </p:txBody>
      </p:sp>
      <p:grpSp>
        <p:nvGrpSpPr>
          <p:cNvPr id="3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17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18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07504" y="1736812"/>
            <a:ext cx="9181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/>
              <a:t>우분투 </a:t>
            </a:r>
            <a:r>
              <a:rPr lang="en-US" altLang="ko-KR" sz="3600" smtClean="0"/>
              <a:t>LTS 16.04 </a:t>
            </a:r>
            <a:r>
              <a:rPr lang="ko-KR" altLang="en-US" sz="3600" smtClean="0"/>
              <a:t>버전</a:t>
            </a:r>
            <a:r>
              <a:rPr lang="en-US" altLang="ko-KR" sz="3600"/>
              <a:t> </a:t>
            </a:r>
            <a:r>
              <a:rPr lang="ko-KR" altLang="en-US" sz="3600" smtClean="0"/>
              <a:t>터미널 실행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/>
              <a:t>리눅스 </a:t>
            </a:r>
            <a:r>
              <a:rPr lang="en-US" altLang="ko-KR" sz="3600" smtClean="0"/>
              <a:t>TCP</a:t>
            </a:r>
            <a:r>
              <a:rPr lang="ko-KR" altLang="en-US" sz="3600"/>
              <a:t> </a:t>
            </a:r>
            <a:r>
              <a:rPr lang="ko-KR" altLang="en-US" sz="3600" smtClean="0"/>
              <a:t>프로토콜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/>
              <a:t>멀티쓰레드 환경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/>
              <a:t>루프백 터미널 환경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/>
              <a:t>서버 터미널 </a:t>
            </a:r>
            <a:r>
              <a:rPr lang="en-US" altLang="ko-KR" sz="3600" smtClean="0"/>
              <a:t>1</a:t>
            </a:r>
            <a:r>
              <a:rPr lang="ko-KR" altLang="en-US" sz="3600" smtClean="0"/>
              <a:t>개 클라이언트 터미널 </a:t>
            </a:r>
            <a:r>
              <a:rPr lang="en-US" altLang="ko-KR" sz="3600" smtClean="0"/>
              <a:t>3</a:t>
            </a:r>
            <a:r>
              <a:rPr lang="ko-KR" altLang="en-US" sz="3600" smtClean="0"/>
              <a:t>개</a:t>
            </a:r>
            <a:endParaRPr lang="en-US" altLang="ko-KR" sz="36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 smtClean="0"/>
              <a:t>데모 영상</a:t>
            </a:r>
            <a:r>
              <a:rPr lang="en-US" altLang="ko-KR" b="1" smtClean="0"/>
              <a:t>2(</a:t>
            </a:r>
            <a:r>
              <a:rPr lang="ko-KR" altLang="en-US" b="1" smtClean="0"/>
              <a:t>구버전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grpSp>
        <p:nvGrpSpPr>
          <p:cNvPr id="6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7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my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548" y="166480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1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3923928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9532" y="144878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Contents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35996" y="800708"/>
            <a:ext cx="38524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smtClean="0"/>
              <a:t>001. </a:t>
            </a:r>
            <a:r>
              <a:rPr lang="ko-KR" altLang="en-US" sz="2300" dirty="0" smtClean="0"/>
              <a:t>프로젝트 배경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002. </a:t>
            </a:r>
            <a:r>
              <a:rPr lang="ko-KR" altLang="en-US" sz="2300" dirty="0" smtClean="0"/>
              <a:t>프로그램 시나리오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003. </a:t>
            </a:r>
            <a:r>
              <a:rPr lang="ko-KR" altLang="en-US" sz="2300" dirty="0" smtClean="0"/>
              <a:t>시스템 요구사항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004.</a:t>
            </a:r>
            <a:r>
              <a:rPr lang="ko-KR" altLang="en-US" sz="2300" dirty="0" smtClean="0"/>
              <a:t> 시스템 구상도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005. </a:t>
            </a:r>
            <a:r>
              <a:rPr lang="ko-KR" altLang="en-US" sz="2300" dirty="0" smtClean="0"/>
              <a:t>메시지 프로토콜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006. </a:t>
            </a:r>
            <a:r>
              <a:rPr lang="ko-KR" altLang="en-US" sz="2300" dirty="0" smtClean="0"/>
              <a:t>위험 요소 및 해결방안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007. </a:t>
            </a:r>
            <a:r>
              <a:rPr lang="ko-KR" altLang="en-US" sz="2300" dirty="0" smtClean="0"/>
              <a:t>결과</a:t>
            </a:r>
            <a:r>
              <a:rPr lang="en-US" altLang="ko-KR" sz="2300" dirty="0" smtClean="0"/>
              <a:t>(</a:t>
            </a:r>
            <a:r>
              <a:rPr lang="ko-KR" altLang="en-US" sz="2300" dirty="0" smtClean="0"/>
              <a:t>데모영상</a:t>
            </a:r>
            <a:r>
              <a:rPr lang="en-US" altLang="ko-KR" sz="2300" dirty="0" smtClean="0"/>
              <a:t>)</a:t>
            </a:r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008. </a:t>
            </a:r>
            <a:r>
              <a:rPr lang="ko-KR" altLang="en-US" sz="2300" dirty="0" smtClean="0"/>
              <a:t>실행환경</a:t>
            </a:r>
            <a:endParaRPr lang="ko-KR" altLang="en-US" sz="23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360" y="71414"/>
            <a:ext cx="853244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>
                <a:ea typeface="맑은 고딕"/>
              </a:rPr>
              <a:t>프로젝트 배경</a:t>
            </a:r>
          </a:p>
        </p:txBody>
      </p:sp>
      <p:grpSp>
        <p:nvGrpSpPr>
          <p:cNvPr id="22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23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24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그림 3"/>
          <p:cNvPicPr>
            <a:picLocks noChangeAspect="1"/>
          </p:cNvPicPr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124932" y="1486466"/>
            <a:ext cx="2394839" cy="2986649"/>
          </a:xfrm>
          <a:prstGeom prst="rect">
            <a:avLst/>
          </a:prstGeom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2951820" y="1664160"/>
            <a:ext cx="1991543" cy="2880964"/>
          </a:xfrm>
          <a:prstGeom prst="rect">
            <a:avLst/>
          </a:prstGeom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5" cstate="print">
            <a:alphaModFix/>
            <a:lum/>
          </a:blip>
          <a:stretch>
            <a:fillRect/>
          </a:stretch>
        </p:blipFill>
        <p:spPr>
          <a:xfrm>
            <a:off x="5483397" y="1597490"/>
            <a:ext cx="2400970" cy="3055645"/>
          </a:xfrm>
          <a:prstGeom prst="rect">
            <a:avLst/>
          </a:prstGeom>
        </p:spPr>
      </p:pic>
      <p:sp>
        <p:nvSpPr>
          <p:cNvPr id="29" name="모서리가 둥근 직사각형 7"/>
          <p:cNvSpPr/>
          <p:nvPr/>
        </p:nvSpPr>
        <p:spPr>
          <a:xfrm>
            <a:off x="179512" y="4905164"/>
            <a:ext cx="8485731" cy="1116124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</a:rPr>
              <a:t>수많은 마피아 게임의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개발로인해</a:t>
            </a:r>
            <a:r>
              <a:rPr lang="ko-KR" altLang="en-US" sz="2000" dirty="0" smtClean="0">
                <a:solidFill>
                  <a:srgbClr val="FF0000"/>
                </a:solidFill>
              </a:rPr>
              <a:t> 복잡해진 마피아 게임을  단순하면서 새로운 방법으로 게임이 운영되게 만들어보자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/>
              <a:t>프로그램 시나리오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idx="1"/>
          </p:nvPr>
        </p:nvSpPr>
        <p:spPr>
          <a:xfrm>
            <a:off x="683568" y="1709552"/>
            <a:ext cx="7164796" cy="495312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ko-KR" altLang="en-US" sz="1800">
                <a:latin typeface="+mn-lt"/>
              </a:rPr>
              <a:t>클라이언트가 </a:t>
            </a:r>
            <a:r>
              <a:rPr lang="en-US" altLang="ko-KR" sz="1800">
                <a:latin typeface="+mn-lt"/>
              </a:rPr>
              <a:t>ID</a:t>
            </a:r>
            <a:r>
              <a:rPr lang="ko-KR" altLang="en-US" sz="1800">
                <a:latin typeface="+mn-lt"/>
              </a:rPr>
              <a:t>와 </a:t>
            </a:r>
            <a:r>
              <a:rPr lang="en-US" altLang="ko-KR" sz="1800">
                <a:latin typeface="+mn-lt"/>
              </a:rPr>
              <a:t>PassWord</a:t>
            </a:r>
            <a:r>
              <a:rPr lang="ko-KR" altLang="en-US" sz="1800">
                <a:latin typeface="+mn-lt"/>
              </a:rPr>
              <a:t>입력하여 접속</a:t>
            </a:r>
          </a:p>
        </p:txBody>
      </p:sp>
      <p:sp>
        <p:nvSpPr>
          <p:cNvPr id="29" name="텍스트 개체 틀 28"/>
          <p:cNvSpPr>
            <a:spLocks noGrp="1"/>
          </p:cNvSpPr>
          <p:nvPr>
            <p:ph type="body" sz="half" idx="3"/>
          </p:nvPr>
        </p:nvSpPr>
        <p:spPr>
          <a:xfrm>
            <a:off x="683568" y="2717664"/>
            <a:ext cx="7164796" cy="495312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altLang="ko-KR" sz="1500" dirty="0" smtClean="0">
                <a:latin typeface="+mn-lt"/>
                <a:ea typeface="맑은 고딕"/>
              </a:rPr>
              <a:t>Main</a:t>
            </a:r>
            <a:r>
              <a:rPr lang="ko-KR" altLang="en-US" sz="1500" dirty="0" smtClean="0">
                <a:latin typeface="+mn-lt"/>
                <a:ea typeface="맑은 고딕"/>
              </a:rPr>
              <a:t>서버는 </a:t>
            </a:r>
            <a:r>
              <a:rPr lang="en-US" altLang="ko-KR" sz="1500" dirty="0" err="1" smtClean="0">
                <a:latin typeface="+mn-lt"/>
                <a:ea typeface="맑은 고딕"/>
              </a:rPr>
              <a:t>DataServer</a:t>
            </a:r>
            <a:r>
              <a:rPr lang="ko-KR" altLang="en-US" sz="1500" dirty="0" smtClean="0">
                <a:latin typeface="+mn-lt"/>
                <a:ea typeface="맑은 고딕"/>
              </a:rPr>
              <a:t>로부터 </a:t>
            </a:r>
            <a:r>
              <a:rPr lang="en-US" altLang="ko-KR" sz="1500" dirty="0">
                <a:latin typeface="+mn-lt"/>
                <a:ea typeface="맑은 고딕"/>
              </a:rPr>
              <a:t>ID</a:t>
            </a:r>
            <a:r>
              <a:rPr lang="ko-KR" altLang="en-US" sz="1500" dirty="0">
                <a:latin typeface="+mn-lt"/>
                <a:ea typeface="맑은 고딕"/>
              </a:rPr>
              <a:t>와</a:t>
            </a:r>
            <a:r>
              <a:rPr lang="en-US" altLang="ko-KR" sz="1500" dirty="0" err="1">
                <a:latin typeface="+mn-lt"/>
                <a:ea typeface="맑은 고딕"/>
              </a:rPr>
              <a:t>PassWord</a:t>
            </a:r>
            <a:r>
              <a:rPr lang="ko-KR" altLang="en-US" sz="1500" dirty="0">
                <a:latin typeface="+mn-lt"/>
                <a:ea typeface="맑은 고딕"/>
              </a:rPr>
              <a:t> 정보를 받아온 후 비교</a:t>
            </a:r>
          </a:p>
        </p:txBody>
      </p:sp>
      <p:grpSp>
        <p:nvGrpSpPr>
          <p:cNvPr id="31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32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아래쪽 화살표 35"/>
          <p:cNvSpPr/>
          <p:nvPr/>
        </p:nvSpPr>
        <p:spPr>
          <a:xfrm>
            <a:off x="3959932" y="2348880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아래쪽 화살표 36"/>
          <p:cNvSpPr/>
          <p:nvPr/>
        </p:nvSpPr>
        <p:spPr>
          <a:xfrm>
            <a:off x="3959932" y="3266982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텍스트 개체 틀 28"/>
          <p:cNvSpPr>
            <a:spLocks noGrp="1"/>
          </p:cNvSpPr>
          <p:nvPr/>
        </p:nvSpPr>
        <p:spPr>
          <a:xfrm>
            <a:off x="683568" y="3645024"/>
            <a:ext cx="7164796" cy="495312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 dirty="0" err="1">
                <a:solidFill>
                  <a:schemeClr val="accent1"/>
                </a:solidFill>
                <a:latin typeface="+mn-lt"/>
                <a:ea typeface="맑은 고딕"/>
              </a:rPr>
              <a:t>로그인이</a:t>
            </a: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 승인된 </a:t>
            </a:r>
            <a:r>
              <a:rPr lang="en-US" altLang="ko-KR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Client</a:t>
            </a: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는 게임 대기방에 </a:t>
            </a:r>
            <a:r>
              <a:rPr lang="ko-KR" altLang="en-US" sz="1800" b="1" i="0" spc="5" dirty="0" smtClean="0">
                <a:solidFill>
                  <a:schemeClr val="accent1"/>
                </a:solidFill>
                <a:latin typeface="+mn-lt"/>
                <a:ea typeface="맑은 고딕"/>
              </a:rPr>
              <a:t>입장 후 </a:t>
            </a: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게임 실행 요청</a:t>
            </a:r>
          </a:p>
        </p:txBody>
      </p:sp>
      <p:sp>
        <p:nvSpPr>
          <p:cNvPr id="39" name="아래쪽 화살표 36"/>
          <p:cNvSpPr/>
          <p:nvPr/>
        </p:nvSpPr>
        <p:spPr>
          <a:xfrm>
            <a:off x="3959931" y="4257092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텍스트 개체 틀 28"/>
          <p:cNvSpPr>
            <a:spLocks noGrp="1"/>
          </p:cNvSpPr>
          <p:nvPr/>
        </p:nvSpPr>
        <p:spPr>
          <a:xfrm>
            <a:off x="611560" y="4661880"/>
            <a:ext cx="7236804" cy="783344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게임 실행 요청을 받은 </a:t>
            </a:r>
            <a:r>
              <a:rPr lang="en-US" altLang="ko-KR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Server</a:t>
            </a: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는 일정 숫자의 요청이 들어올때 까지 대기 시킴</a:t>
            </a:r>
          </a:p>
        </p:txBody>
      </p:sp>
      <p:sp>
        <p:nvSpPr>
          <p:cNvPr id="41" name="텍스트 개체 틀 28"/>
          <p:cNvSpPr>
            <a:spLocks noGrp="1"/>
          </p:cNvSpPr>
          <p:nvPr/>
        </p:nvSpPr>
        <p:spPr>
          <a:xfrm>
            <a:off x="539551" y="6021288"/>
            <a:ext cx="7164796" cy="495312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>
                <a:solidFill>
                  <a:schemeClr val="accent1"/>
                </a:solidFill>
                <a:latin typeface="+mn-lt"/>
                <a:ea typeface="맑은 고딕"/>
              </a:rPr>
              <a:t>일정 수의 요청이 들어오면 게임 채팅창 생성</a:t>
            </a:r>
          </a:p>
        </p:txBody>
      </p:sp>
      <p:sp>
        <p:nvSpPr>
          <p:cNvPr id="42" name="아래쪽 화살표 36"/>
          <p:cNvSpPr/>
          <p:nvPr/>
        </p:nvSpPr>
        <p:spPr>
          <a:xfrm>
            <a:off x="3959932" y="5589240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/>
              <a:t>프로그램 시나리오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idx="1"/>
          </p:nvPr>
        </p:nvSpPr>
        <p:spPr>
          <a:xfrm>
            <a:off x="683568" y="1709552"/>
            <a:ext cx="7164796" cy="495312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altLang="ko-KR" sz="1800">
                <a:latin typeface="+mn-lt"/>
              </a:rPr>
              <a:t>Server</a:t>
            </a:r>
            <a:r>
              <a:rPr lang="ko-KR" altLang="en-US" sz="1800">
                <a:latin typeface="+mn-lt"/>
              </a:rPr>
              <a:t>는 </a:t>
            </a:r>
            <a:r>
              <a:rPr lang="en-US" altLang="ko-KR" sz="1800">
                <a:latin typeface="+mn-lt"/>
              </a:rPr>
              <a:t>Client</a:t>
            </a:r>
            <a:r>
              <a:rPr lang="ko-KR" altLang="en-US" sz="1800">
                <a:latin typeface="+mn-lt"/>
              </a:rPr>
              <a:t>의 직업을 랜덤하게 결정</a:t>
            </a:r>
          </a:p>
        </p:txBody>
      </p:sp>
      <p:sp>
        <p:nvSpPr>
          <p:cNvPr id="29" name="텍스트 개체 틀 28"/>
          <p:cNvSpPr>
            <a:spLocks noGrp="1"/>
          </p:cNvSpPr>
          <p:nvPr>
            <p:ph type="body" sz="half" idx="3"/>
          </p:nvPr>
        </p:nvSpPr>
        <p:spPr>
          <a:xfrm>
            <a:off x="683568" y="2717664"/>
            <a:ext cx="7164796" cy="495312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ko-KR" altLang="en-US" sz="1800" dirty="0">
                <a:latin typeface="+mn-lt"/>
                <a:ea typeface="맑은 고딕"/>
              </a:rPr>
              <a:t>직업을 부여 받은 </a:t>
            </a:r>
            <a:r>
              <a:rPr lang="en-US" altLang="ko-KR" sz="1800" dirty="0">
                <a:latin typeface="+mn-lt"/>
                <a:ea typeface="맑은 고딕"/>
              </a:rPr>
              <a:t>Client</a:t>
            </a:r>
            <a:r>
              <a:rPr lang="ko-KR" altLang="en-US" sz="1800" dirty="0">
                <a:latin typeface="+mn-lt"/>
                <a:ea typeface="맑은 고딕"/>
              </a:rPr>
              <a:t>에게 </a:t>
            </a:r>
            <a:r>
              <a:rPr lang="ko-KR" altLang="en-US" sz="1800" dirty="0" smtClean="0">
                <a:latin typeface="+mn-lt"/>
                <a:ea typeface="맑은 고딕"/>
              </a:rPr>
              <a:t>직업을 </a:t>
            </a:r>
            <a:r>
              <a:rPr lang="ko-KR" altLang="en-US" sz="1800" dirty="0">
                <a:latin typeface="+mn-lt"/>
                <a:ea typeface="맑은 고딕"/>
              </a:rPr>
              <a:t>전달</a:t>
            </a:r>
          </a:p>
        </p:txBody>
      </p:sp>
      <p:grpSp>
        <p:nvGrpSpPr>
          <p:cNvPr id="31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32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아래쪽 화살표 35"/>
          <p:cNvSpPr/>
          <p:nvPr/>
        </p:nvSpPr>
        <p:spPr>
          <a:xfrm>
            <a:off x="3959932" y="2348880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아래쪽 화살표 36"/>
          <p:cNvSpPr/>
          <p:nvPr/>
        </p:nvSpPr>
        <p:spPr>
          <a:xfrm>
            <a:off x="3959932" y="3266982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텍스트 개체 틀 28"/>
          <p:cNvSpPr>
            <a:spLocks noGrp="1"/>
          </p:cNvSpPr>
          <p:nvPr/>
        </p:nvSpPr>
        <p:spPr>
          <a:xfrm>
            <a:off x="683568" y="3753036"/>
            <a:ext cx="7236804" cy="783344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>
                <a:solidFill>
                  <a:schemeClr val="accent1"/>
                </a:solidFill>
                <a:latin typeface="+mn-lt"/>
                <a:ea typeface="맑은 고딕"/>
              </a:rPr>
              <a:t>유저들에게 </a:t>
            </a:r>
            <a:r>
              <a:rPr lang="en-US" altLang="ko-KR" b="1" spc="5">
                <a:solidFill>
                  <a:schemeClr val="accent1"/>
                </a:solidFill>
                <a:ea typeface="맑은 고딕"/>
              </a:rPr>
              <a:t>1</a:t>
            </a:r>
            <a:r>
              <a:rPr lang="ko-KR" altLang="en-US" sz="1800" b="1" i="0" spc="5" smtClean="0">
                <a:solidFill>
                  <a:schemeClr val="accent1"/>
                </a:solidFill>
                <a:latin typeface="+mn-lt"/>
                <a:ea typeface="맑은 고딕"/>
              </a:rPr>
              <a:t>분 </a:t>
            </a:r>
            <a:r>
              <a:rPr lang="ko-KR" altLang="en-US" sz="1800" b="1" i="0" spc="5">
                <a:solidFill>
                  <a:schemeClr val="accent1"/>
                </a:solidFill>
                <a:latin typeface="+mn-lt"/>
                <a:ea typeface="맑은 고딕"/>
              </a:rPr>
              <a:t>동안 채팅할 기회를 줌</a:t>
            </a:r>
          </a:p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en-US" altLang="ko-KR" b="1" spc="5">
                <a:solidFill>
                  <a:schemeClr val="accent1"/>
                </a:solidFill>
                <a:ea typeface="맑은 고딕"/>
              </a:rPr>
              <a:t>1</a:t>
            </a:r>
            <a:r>
              <a:rPr lang="ko-KR" altLang="en-US" b="1" spc="5" smtClean="0">
                <a:solidFill>
                  <a:schemeClr val="accent1"/>
                </a:solidFill>
                <a:ea typeface="맑은 고딕"/>
              </a:rPr>
              <a:t>분이 </a:t>
            </a:r>
            <a:r>
              <a:rPr lang="ko-KR" altLang="en-US" b="1" spc="5">
                <a:solidFill>
                  <a:schemeClr val="accent1"/>
                </a:solidFill>
                <a:ea typeface="맑은 고딕"/>
              </a:rPr>
              <a:t>지나고 처형할 유저를 투표하는 이벤트 발생</a:t>
            </a:r>
            <a:endParaRPr lang="ko-KR" altLang="en-US" sz="1800" b="1" i="0" spc="5">
              <a:solidFill>
                <a:schemeClr val="accent1"/>
              </a:solidFill>
              <a:latin typeface="+mn-lt"/>
              <a:ea typeface="맑은 고딕"/>
            </a:endParaRPr>
          </a:p>
        </p:txBody>
      </p:sp>
      <p:sp>
        <p:nvSpPr>
          <p:cNvPr id="41" name="텍스트 개체 틀 28"/>
          <p:cNvSpPr>
            <a:spLocks noGrp="1"/>
          </p:cNvSpPr>
          <p:nvPr/>
        </p:nvSpPr>
        <p:spPr>
          <a:xfrm>
            <a:off x="647564" y="5265204"/>
            <a:ext cx="7164796" cy="495312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ko-KR" altLang="en-US" sz="1800" b="1" i="0" spc="5">
                <a:solidFill>
                  <a:schemeClr val="accent1"/>
                </a:solidFill>
                <a:latin typeface="+mn-lt"/>
                <a:ea typeface="맑은 고딕"/>
              </a:rPr>
              <a:t>투표가 끝나면 가장 많은 수의 투표를 받은 </a:t>
            </a:r>
            <a:r>
              <a:rPr lang="ko-KR" altLang="en-US" b="1" spc="5">
                <a:solidFill>
                  <a:schemeClr val="accent1"/>
                </a:solidFill>
                <a:ea typeface="맑은 고딕"/>
              </a:rPr>
              <a:t>유저</a:t>
            </a:r>
            <a:r>
              <a:rPr lang="ko-KR" altLang="en-US" sz="1800" b="1" i="0" spc="5">
                <a:solidFill>
                  <a:schemeClr val="accent1"/>
                </a:solidFill>
                <a:latin typeface="+mn-lt"/>
                <a:ea typeface="맑은 고딕"/>
              </a:rPr>
              <a:t>는 게임 오버</a:t>
            </a:r>
          </a:p>
        </p:txBody>
      </p:sp>
      <p:sp>
        <p:nvSpPr>
          <p:cNvPr id="42" name="아래쪽 화살표 36"/>
          <p:cNvSpPr/>
          <p:nvPr/>
        </p:nvSpPr>
        <p:spPr>
          <a:xfrm>
            <a:off x="3923928" y="4761148"/>
            <a:ext cx="612068" cy="36004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71414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ko-KR" altLang="en-US" b="1"/>
              <a:t>프로그램 시나리오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idx="1"/>
          </p:nvPr>
        </p:nvSpPr>
        <p:spPr>
          <a:xfrm>
            <a:off x="683568" y="1592796"/>
            <a:ext cx="7164796" cy="432048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altLang="ko-KR" sz="1800" dirty="0">
                <a:latin typeface="+mn-lt"/>
              </a:rPr>
              <a:t>Server</a:t>
            </a:r>
            <a:r>
              <a:rPr lang="ko-KR" altLang="en-US" sz="1800" dirty="0">
                <a:latin typeface="+mn-lt"/>
              </a:rPr>
              <a:t>는 게임 오버된 </a:t>
            </a:r>
            <a:r>
              <a:rPr lang="en-US" altLang="ko-KR" sz="1800" dirty="0" smtClean="0">
                <a:latin typeface="+mn-lt"/>
              </a:rPr>
              <a:t>Client</a:t>
            </a:r>
            <a:r>
              <a:rPr lang="ko-KR" altLang="en-US" sz="1800" dirty="0" smtClean="0">
                <a:latin typeface="+mn-lt"/>
              </a:rPr>
              <a:t>는 채팅과 투표기능 상실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half" idx="3"/>
          </p:nvPr>
        </p:nvSpPr>
        <p:spPr>
          <a:xfrm>
            <a:off x="683568" y="2684218"/>
            <a:ext cx="7164796" cy="711336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ko-KR" altLang="en-US" sz="1800">
                <a:latin typeface="+mn-lt"/>
                <a:ea typeface="맑은 고딕"/>
              </a:rPr>
              <a:t>위와 같은 방식의 반복을 통해 마피아가 모두 게임 오버 되거나 시민의 수가 마피아의 수와 같아지면 게임 종료</a:t>
            </a:r>
          </a:p>
        </p:txBody>
      </p:sp>
      <p:grpSp>
        <p:nvGrpSpPr>
          <p:cNvPr id="31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32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아래쪽 화살표 35"/>
          <p:cNvSpPr/>
          <p:nvPr/>
        </p:nvSpPr>
        <p:spPr>
          <a:xfrm>
            <a:off x="3959932" y="2203494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아래쪽 화살표 36"/>
          <p:cNvSpPr/>
          <p:nvPr/>
        </p:nvSpPr>
        <p:spPr>
          <a:xfrm>
            <a:off x="3959932" y="3573016"/>
            <a:ext cx="612068" cy="32403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텍스트 개체 틀 28"/>
          <p:cNvSpPr>
            <a:spLocks noGrp="1"/>
          </p:cNvSpPr>
          <p:nvPr/>
        </p:nvSpPr>
        <p:spPr>
          <a:xfrm>
            <a:off x="683568" y="4054928"/>
            <a:ext cx="7164796" cy="495312"/>
          </a:xfrm>
          <a:prstGeom prst="rect">
            <a:avLst/>
          </a:prstGeom>
          <a:noFill/>
          <a:ln w="12700" cap="sq" cmpd="sng" algn="ctr">
            <a:solidFill>
              <a:srgbClr val="000000"/>
            </a:solidFill>
            <a:prstDash val="solid"/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en-US" altLang="ko-KR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Server</a:t>
            </a:r>
            <a:r>
              <a:rPr lang="ko-KR" altLang="en-US" sz="1800" b="1" i="0" spc="5" dirty="0">
                <a:solidFill>
                  <a:schemeClr val="accent1"/>
                </a:solidFill>
                <a:latin typeface="+mn-lt"/>
                <a:ea typeface="맑은 고딕"/>
              </a:rPr>
              <a:t>는 게임이 종료되면 </a:t>
            </a:r>
            <a:r>
              <a:rPr lang="en-US" altLang="ko-KR" sz="1800" b="1" i="0" spc="5" dirty="0" smtClean="0">
                <a:solidFill>
                  <a:schemeClr val="accent1"/>
                </a:solidFill>
                <a:latin typeface="+mn-lt"/>
                <a:ea typeface="맑은 고딕"/>
              </a:rPr>
              <a:t>Client</a:t>
            </a:r>
            <a:r>
              <a:rPr lang="ko-KR" altLang="en-US" sz="1800" b="1" i="0" spc="5" dirty="0" smtClean="0">
                <a:solidFill>
                  <a:schemeClr val="accent1"/>
                </a:solidFill>
                <a:latin typeface="+mn-lt"/>
                <a:ea typeface="맑은 고딕"/>
              </a:rPr>
              <a:t>를 </a:t>
            </a:r>
            <a:r>
              <a:rPr lang="ko-KR" altLang="en-US" sz="1800" b="1" i="0" spc="5" dirty="0" err="1" smtClean="0">
                <a:solidFill>
                  <a:schemeClr val="accent1"/>
                </a:solidFill>
                <a:latin typeface="+mn-lt"/>
                <a:ea typeface="맑은 고딕"/>
              </a:rPr>
              <a:t>대기방으로</a:t>
            </a:r>
            <a:r>
              <a:rPr lang="ko-KR" altLang="en-US" sz="1800" b="1" i="0" spc="5" dirty="0" smtClean="0">
                <a:solidFill>
                  <a:schemeClr val="accent1"/>
                </a:solidFill>
                <a:latin typeface="+mn-lt"/>
                <a:ea typeface="맑은 고딕"/>
              </a:rPr>
              <a:t> 이동시킨다</a:t>
            </a:r>
            <a:r>
              <a:rPr lang="en-US" altLang="ko-KR" sz="1800" b="1" i="0" spc="5" dirty="0" smtClean="0">
                <a:solidFill>
                  <a:schemeClr val="accent1"/>
                </a:solidFill>
                <a:latin typeface="+mn-lt"/>
                <a:ea typeface="맑은 고딕"/>
              </a:rPr>
              <a:t>.</a:t>
            </a:r>
            <a:endParaRPr lang="ko-KR" altLang="en-US" sz="1800" b="1" i="0" spc="5" dirty="0">
              <a:solidFill>
                <a:schemeClr val="accent1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24644"/>
            <a:ext cx="7772400" cy="881758"/>
          </a:xfrm>
        </p:spPr>
        <p:txBody>
          <a:bodyPr>
            <a:normAutofit/>
          </a:bodyPr>
          <a:lstStyle/>
          <a:p>
            <a:pPr lvl="0"/>
            <a:r>
              <a:rPr lang="ko-KR" altLang="en-US" b="1"/>
              <a:t>시스템 요구사항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half" idx="3"/>
          </p:nvPr>
        </p:nvSpPr>
        <p:spPr>
          <a:xfrm>
            <a:off x="4572000" y="1736812"/>
            <a:ext cx="3948114" cy="525240"/>
          </a:xfrm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altLang="ko-KR">
                <a:ea typeface="맑은 고딕"/>
              </a:rPr>
              <a:t>Client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571472" y="2312876"/>
            <a:ext cx="4000528" cy="4284476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1800" dirty="0" smtClean="0"/>
              <a:t>1.MainServer</a:t>
            </a:r>
            <a:endParaRPr lang="en-US" altLang="ko-KR" sz="1800" dirty="0"/>
          </a:p>
          <a:p>
            <a:pPr lvl="0"/>
            <a:r>
              <a:rPr lang="ko-KR" altLang="en-US" sz="1800" dirty="0" smtClean="0"/>
              <a:t>로그인 관리 및 회원가입을 담당할 </a:t>
            </a:r>
            <a:r>
              <a:rPr lang="ko-KR" altLang="en-US" sz="1800" dirty="0" err="1" smtClean="0"/>
              <a:t>쓰레드</a:t>
            </a:r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r>
              <a:rPr lang="ko-KR" altLang="en-US" sz="1800" dirty="0" err="1" smtClean="0"/>
              <a:t>대기방</a:t>
            </a:r>
            <a:r>
              <a:rPr lang="ko-KR" altLang="en-US" sz="1800" dirty="0" smtClean="0"/>
              <a:t> 채팅을 담당할 </a:t>
            </a:r>
            <a:r>
              <a:rPr lang="ko-KR" altLang="en-US" sz="1800" dirty="0" err="1" smtClean="0"/>
              <a:t>쓰레드</a:t>
            </a:r>
            <a:endParaRPr lang="en-US" altLang="ko-KR" sz="1800" dirty="0" smtClean="0"/>
          </a:p>
          <a:p>
            <a:pPr lvl="0"/>
            <a:endParaRPr lang="ko-KR" altLang="en-US" sz="1800" dirty="0"/>
          </a:p>
          <a:p>
            <a:pPr lvl="0"/>
            <a:r>
              <a:rPr lang="ko-KR" altLang="en-US" sz="1800" dirty="0"/>
              <a:t>게임 대기 </a:t>
            </a:r>
            <a:r>
              <a:rPr lang="ko-KR" altLang="en-US" sz="1800" dirty="0" smtClean="0"/>
              <a:t>큐</a:t>
            </a:r>
            <a:endParaRPr lang="en-US" altLang="ko-KR" sz="1800" dirty="0" smtClean="0"/>
          </a:p>
          <a:p>
            <a:pPr lvl="0"/>
            <a:endParaRPr lang="ko-KR" altLang="en-US" sz="1800" dirty="0"/>
          </a:p>
          <a:p>
            <a:pPr lvl="0"/>
            <a:r>
              <a:rPr lang="ko-KR" altLang="en-US" sz="1800" dirty="0"/>
              <a:t>게임을 진행하는 </a:t>
            </a:r>
            <a:r>
              <a:rPr lang="ko-KR" altLang="en-US" sz="1800" dirty="0" err="1" smtClean="0"/>
              <a:t>채팅방을</a:t>
            </a:r>
            <a:r>
              <a:rPr lang="ko-KR" altLang="en-US" sz="1800" dirty="0" smtClean="0"/>
              <a:t> 위한 </a:t>
            </a:r>
            <a:r>
              <a:rPr lang="ko-KR" altLang="en-US" sz="1800" dirty="0" err="1" smtClean="0"/>
              <a:t>쓰레드</a:t>
            </a:r>
            <a:endParaRPr lang="en-US" altLang="ko-KR" sz="1800" dirty="0" smtClean="0"/>
          </a:p>
          <a:p>
            <a:pPr lvl="0">
              <a:buNone/>
            </a:pPr>
            <a:r>
              <a:rPr lang="en-US" altLang="ko-KR" sz="1800" dirty="0" smtClean="0"/>
              <a:t>2.DataServer</a:t>
            </a:r>
          </a:p>
          <a:p>
            <a:pPr lvl="0"/>
            <a:r>
              <a:rPr lang="ko-KR" altLang="en-US" sz="1800" dirty="0" smtClean="0"/>
              <a:t>로그인 정보를 전달해줄 </a:t>
            </a:r>
            <a:r>
              <a:rPr lang="ko-KR" altLang="en-US" sz="1800" dirty="0" err="1" smtClean="0"/>
              <a:t>쓰레드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 lvl="0">
              <a:buNone/>
            </a:pPr>
            <a:endParaRPr lang="ko-KR" altLang="en-US" sz="1800" dirty="0"/>
          </a:p>
          <a:p>
            <a:pPr lvl="0">
              <a:buNone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17" name="내용 개체 틀 16"/>
          <p:cNvSpPr>
            <a:spLocks noGrp="1"/>
          </p:cNvSpPr>
          <p:nvPr>
            <p:ph sz="half" idx="4"/>
          </p:nvPr>
        </p:nvSpPr>
        <p:spPr>
          <a:xfrm>
            <a:off x="4572000" y="2312876"/>
            <a:ext cx="3948114" cy="4284476"/>
          </a:xfrm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endParaRPr lang="en-US" altLang="ko-KR" sz="1800" b="1" dirty="0">
              <a:ea typeface="맑은 고딕"/>
            </a:endParaRPr>
          </a:p>
          <a:p>
            <a:pPr lvl="0"/>
            <a:r>
              <a:rPr lang="en-US" altLang="ko-KR" sz="1800" dirty="0"/>
              <a:t>Server</a:t>
            </a:r>
            <a:r>
              <a:rPr lang="ko-KR" altLang="en-US" sz="1800" dirty="0"/>
              <a:t>와의 </a:t>
            </a:r>
            <a:r>
              <a:rPr lang="ko-KR" altLang="en-US" sz="1800" dirty="0" err="1"/>
              <a:t>메세지</a:t>
            </a:r>
            <a:r>
              <a:rPr lang="ko-KR" altLang="en-US" sz="1800" dirty="0"/>
              <a:t> 프로토콜</a:t>
            </a:r>
          </a:p>
          <a:p>
            <a:pPr lvl="0"/>
            <a:endParaRPr lang="ko-KR" altLang="en-US" sz="1800" dirty="0"/>
          </a:p>
          <a:p>
            <a:pPr lvl="0"/>
            <a:r>
              <a:rPr lang="ko-KR" altLang="en-US" sz="1800" dirty="0" smtClean="0"/>
              <a:t>로그인  관리를 담당할 </a:t>
            </a:r>
            <a:r>
              <a:rPr lang="ko-KR" altLang="en-US" sz="1800" dirty="0" err="1" smtClean="0"/>
              <a:t>쓰레드</a:t>
            </a:r>
            <a:endParaRPr lang="en-US" altLang="ko-KR" sz="1800" dirty="0" smtClean="0"/>
          </a:p>
          <a:p>
            <a:pPr lvl="0"/>
            <a:endParaRPr lang="ko-KR" altLang="en-US" sz="1800" dirty="0"/>
          </a:p>
          <a:p>
            <a:pPr lvl="0"/>
            <a:r>
              <a:rPr lang="en-US" altLang="ko-KR" sz="1800" dirty="0" smtClean="0"/>
              <a:t>Server</a:t>
            </a:r>
            <a:r>
              <a:rPr lang="ko-KR" altLang="en-US" sz="1800" dirty="0" smtClean="0"/>
              <a:t>에게 메시지 보내기를 위한 쓰레드</a:t>
            </a:r>
            <a:endParaRPr lang="en-US" altLang="ko-KR" sz="1800" dirty="0" smtClean="0"/>
          </a:p>
          <a:p>
            <a:pPr lvl="0"/>
            <a:r>
              <a:rPr lang="en-US" altLang="ko-KR" sz="1800" dirty="0" smtClean="0"/>
              <a:t>Server</a:t>
            </a:r>
            <a:r>
              <a:rPr lang="ko-KR" altLang="en-US" sz="1800" dirty="0" smtClean="0"/>
              <a:t>로부터 메시지를 받기 위한 </a:t>
            </a:r>
            <a:r>
              <a:rPr lang="ko-KR" altLang="en-US" sz="1800" dirty="0" err="1" smtClean="0"/>
              <a:t>쓰레드</a:t>
            </a:r>
            <a:endParaRPr lang="ko-KR" altLang="en-US" sz="1800" dirty="0"/>
          </a:p>
          <a:p>
            <a:pPr lvl="0"/>
            <a:endParaRPr lang="ko-KR" altLang="en-US" sz="1800" dirty="0"/>
          </a:p>
          <a:p>
            <a:pPr lvl="0"/>
            <a:r>
              <a:rPr lang="ko-KR" altLang="en-US" sz="1800" dirty="0" err="1"/>
              <a:t>채팅방</a:t>
            </a:r>
            <a:r>
              <a:rPr lang="ko-KR" altLang="en-US" sz="1800" dirty="0"/>
              <a:t> </a:t>
            </a:r>
            <a:r>
              <a:rPr lang="en-US" altLang="ko-KR" sz="1800" dirty="0"/>
              <a:t>UI</a:t>
            </a:r>
            <a:r>
              <a:rPr lang="ko-KR" altLang="en-US" sz="1800" dirty="0"/>
              <a:t> 디자인</a:t>
            </a:r>
          </a:p>
          <a:p>
            <a:pPr lvl="0"/>
            <a:endParaRPr lang="ko-KR" altLang="en-US" sz="1800" dirty="0"/>
          </a:p>
          <a:p>
            <a:pPr lvl="0">
              <a:lnSpc>
                <a:spcPct val="80000"/>
              </a:lnSpc>
            </a:pPr>
            <a:r>
              <a:rPr lang="ko-KR" altLang="en-US" sz="1800" dirty="0" err="1"/>
              <a:t>게임방</a:t>
            </a:r>
            <a:r>
              <a:rPr lang="ko-KR" altLang="en-US" sz="1800" dirty="0"/>
              <a:t> </a:t>
            </a:r>
            <a:r>
              <a:rPr lang="en-US" altLang="ko-KR" sz="1800" dirty="0"/>
              <a:t>UI </a:t>
            </a:r>
            <a:r>
              <a:rPr lang="ko-KR" altLang="en-US" sz="1800" dirty="0"/>
              <a:t>디자인</a:t>
            </a:r>
          </a:p>
          <a:p>
            <a:pPr lvl="0"/>
            <a:endParaRPr lang="ko-KR" altLang="en-US" dirty="0">
              <a:cs typeface="Arial"/>
            </a:endParaRPr>
          </a:p>
        </p:txBody>
      </p:sp>
      <p:grpSp>
        <p:nvGrpSpPr>
          <p:cNvPr id="18" name="그룹 8"/>
          <p:cNvGrpSpPr/>
          <p:nvPr/>
        </p:nvGrpSpPr>
        <p:grpSpPr>
          <a:xfrm>
            <a:off x="68096" y="1278488"/>
            <a:ext cx="8532440" cy="107999"/>
            <a:chOff x="68096" y="1278488"/>
            <a:chExt cx="8532440" cy="107999"/>
          </a:xfrm>
        </p:grpSpPr>
        <p:sp>
          <p:nvSpPr>
            <p:cNvPr id="19" name="직사각형 5"/>
            <p:cNvSpPr/>
            <p:nvPr/>
          </p:nvSpPr>
          <p:spPr>
            <a:xfrm>
              <a:off x="68096" y="1340768"/>
              <a:ext cx="8532440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dk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cs typeface="Arial"/>
              </a:endParaRPr>
            </a:p>
          </p:txBody>
        </p:sp>
        <p:cxnSp>
          <p:nvCxnSpPr>
            <p:cNvPr id="20" name="직선 연결선 7"/>
            <p:cNvCxnSpPr/>
            <p:nvPr/>
          </p:nvCxnSpPr>
          <p:spPr>
            <a:xfrm>
              <a:off x="68592" y="1278488"/>
              <a:ext cx="4860032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텍스트 개체 틀 15"/>
          <p:cNvSpPr>
            <a:spLocks noGrp="1"/>
          </p:cNvSpPr>
          <p:nvPr>
            <p:ph type="body" sz="half" idx="1"/>
          </p:nvPr>
        </p:nvSpPr>
        <p:spPr>
          <a:xfrm>
            <a:off x="575556" y="1736812"/>
            <a:ext cx="3948114" cy="525240"/>
          </a:xfrm>
          <a:ln>
            <a:solidFill>
              <a:srgbClr val="000000"/>
            </a:solidFill>
          </a:ln>
        </p:spPr>
        <p:txBody>
          <a:bodyPr vert="horz" lIns="91440" tIns="45720" rIns="91440" bIns="45720" anchor="b" anchorCtr="0"/>
          <a:lstStyle/>
          <a:p>
            <a:pPr marL="0" indent="0" algn="ctr" latinLnBrk="1" hangingPunct="1">
              <a:spcBef>
                <a:spcPct val="20000"/>
              </a:spcBef>
              <a:buSzPct val="80000"/>
              <a:buFont typeface="Wingdings"/>
              <a:buNone/>
            </a:pPr>
            <a:r>
              <a:rPr lang="en-US" altLang="ko-KR">
                <a:ea typeface="맑은 고딕"/>
              </a:rPr>
              <a:t>Server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4"/>
          <p:cNvSpPr/>
          <p:nvPr/>
        </p:nvSpPr>
        <p:spPr>
          <a:xfrm>
            <a:off x="3023828" y="908720"/>
            <a:ext cx="3232911" cy="5652628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altLang="ko-KR"/>
          </a:p>
        </p:txBody>
      </p:sp>
      <p:sp>
        <p:nvSpPr>
          <p:cNvPr id="33" name="순서도: 대체 처리 11"/>
          <p:cNvSpPr/>
          <p:nvPr/>
        </p:nvSpPr>
        <p:spPr>
          <a:xfrm>
            <a:off x="3419872" y="1736812"/>
            <a:ext cx="2664296" cy="612068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000"/>
              <a:t>로그인 정보 비교와 </a:t>
            </a:r>
            <a:r>
              <a:rPr lang="en-US" altLang="ko-KR" sz="1000"/>
              <a:t>Game Data File Server</a:t>
            </a:r>
            <a:r>
              <a:rPr lang="ko-KR" altLang="en-US" sz="1000"/>
              <a:t>로부터 로그인 정보 읽어오기 위한 </a:t>
            </a:r>
            <a:r>
              <a:rPr lang="en-US" altLang="ko-KR" sz="1000"/>
              <a:t>Thread</a:t>
            </a:r>
          </a:p>
        </p:txBody>
      </p:sp>
      <p:sp>
        <p:nvSpPr>
          <p:cNvPr id="37" name="직사각형 36"/>
          <p:cNvSpPr txBox="1"/>
          <p:nvPr/>
        </p:nvSpPr>
        <p:spPr>
          <a:xfrm>
            <a:off x="3779912" y="5265204"/>
            <a:ext cx="1964531" cy="36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Main Server</a:t>
            </a:r>
            <a:endParaRPr lang="en-US" altLang="ko-KR" dirty="0"/>
          </a:p>
        </p:txBody>
      </p:sp>
      <p:sp>
        <p:nvSpPr>
          <p:cNvPr id="38" name="사각형: 둥근 모서리 73"/>
          <p:cNvSpPr/>
          <p:nvPr/>
        </p:nvSpPr>
        <p:spPr>
          <a:xfrm>
            <a:off x="7092280" y="2708920"/>
            <a:ext cx="1584176" cy="3312368"/>
          </a:xfrm>
          <a:prstGeom prst="roundRect">
            <a:avLst>
              <a:gd name="adj" fmla="val 16667"/>
            </a:avLst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altLang="ko-KR"/>
          </a:p>
        </p:txBody>
      </p:sp>
      <p:sp>
        <p:nvSpPr>
          <p:cNvPr id="71" name="순서도: 대체 처리 11"/>
          <p:cNvSpPr/>
          <p:nvPr/>
        </p:nvSpPr>
        <p:spPr>
          <a:xfrm>
            <a:off x="3707904" y="3104964"/>
            <a:ext cx="2160240" cy="468052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00"/>
              <a:t>Client</a:t>
            </a:r>
            <a:r>
              <a:rPr lang="ko-KR" altLang="en-US" sz="1000"/>
              <a:t>의 다중채팅 지원 </a:t>
            </a:r>
            <a:r>
              <a:rPr lang="en-US" altLang="ko-KR" sz="1000"/>
              <a:t>Thread</a:t>
            </a:r>
            <a:endParaRPr lang="en-US" altLang="ko-KR"/>
          </a:p>
        </p:txBody>
      </p:sp>
      <p:sp>
        <p:nvSpPr>
          <p:cNvPr id="82" name="직사각형 25"/>
          <p:cNvSpPr/>
          <p:nvPr/>
        </p:nvSpPr>
        <p:spPr>
          <a:xfrm>
            <a:off x="467544" y="944724"/>
            <a:ext cx="2016224" cy="5370379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algn="ctr" latinLnBrk="1" hangingPunct="1"/>
            <a:endParaRPr lang="ko-KR" altLang="en-US"/>
          </a:p>
        </p:txBody>
      </p:sp>
      <p:sp>
        <p:nvSpPr>
          <p:cNvPr id="86" name="순서도: 대체 처리 27"/>
          <p:cNvSpPr/>
          <p:nvPr/>
        </p:nvSpPr>
        <p:spPr>
          <a:xfrm>
            <a:off x="719572" y="1124744"/>
            <a:ext cx="1561863" cy="3014188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algn="ctr" latinLnBrk="1" hangingPunct="1"/>
            <a:endParaRPr lang="en-US" altLang="ko-KR" sz="2000" b="0" i="0" spc="5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순서도: 대체 처리 27"/>
          <p:cNvSpPr/>
          <p:nvPr/>
        </p:nvSpPr>
        <p:spPr>
          <a:xfrm>
            <a:off x="755576" y="5563384"/>
            <a:ext cx="1561863" cy="313888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algn="ctr" latinLnBrk="1" hangingPunct="1"/>
            <a:r>
              <a:rPr lang="en-US" altLang="ko-KR" sz="2000" b="0" i="0" spc="5">
                <a:solidFill>
                  <a:schemeClr val="dk1"/>
                </a:solidFill>
                <a:latin typeface="+mn-lt"/>
                <a:ea typeface="+mn-ea"/>
                <a:cs typeface="+mn-cs"/>
              </a:rPr>
              <a:t>Client</a:t>
            </a:r>
          </a:p>
        </p:txBody>
      </p:sp>
      <p:sp>
        <p:nvSpPr>
          <p:cNvPr id="90" name="순서도: 대체 처리 27"/>
          <p:cNvSpPr/>
          <p:nvPr/>
        </p:nvSpPr>
        <p:spPr>
          <a:xfrm>
            <a:off x="755576" y="5023324"/>
            <a:ext cx="1561863" cy="313888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algn="ctr" latinLnBrk="1" hangingPunct="1"/>
            <a:r>
              <a:rPr lang="en-US" altLang="ko-KR" sz="2000" b="0" i="0" spc="5">
                <a:solidFill>
                  <a:schemeClr val="dk1"/>
                </a:solidFill>
                <a:latin typeface="+mn-lt"/>
                <a:ea typeface="+mn-ea"/>
                <a:cs typeface="+mn-cs"/>
              </a:rPr>
              <a:t>Client</a:t>
            </a:r>
          </a:p>
        </p:txBody>
      </p:sp>
      <p:sp>
        <p:nvSpPr>
          <p:cNvPr id="103" name="순서도: 대체 처리 11"/>
          <p:cNvSpPr/>
          <p:nvPr/>
        </p:nvSpPr>
        <p:spPr>
          <a:xfrm>
            <a:off x="3671900" y="4437112"/>
            <a:ext cx="2196244" cy="360040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00"/>
              <a:t>Game</a:t>
            </a:r>
            <a:r>
              <a:rPr lang="ko-KR" altLang="en-US" sz="1000"/>
              <a:t>지원 </a:t>
            </a:r>
            <a:r>
              <a:rPr lang="en-US" altLang="ko-KR" sz="1000"/>
              <a:t>Thread</a:t>
            </a:r>
          </a:p>
        </p:txBody>
      </p:sp>
      <p:sp>
        <p:nvSpPr>
          <p:cNvPr id="104" name="직사각형 36"/>
          <p:cNvSpPr txBox="1"/>
          <p:nvPr/>
        </p:nvSpPr>
        <p:spPr>
          <a:xfrm>
            <a:off x="6948264" y="6093296"/>
            <a:ext cx="1964531" cy="265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/>
              <a:t>Game Data File Server</a:t>
            </a:r>
          </a:p>
        </p:txBody>
      </p:sp>
      <p:sp>
        <p:nvSpPr>
          <p:cNvPr id="105" name="직사각형 36"/>
          <p:cNvSpPr txBox="1"/>
          <p:nvPr/>
        </p:nvSpPr>
        <p:spPr>
          <a:xfrm>
            <a:off x="539552" y="116632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smtClean="0"/>
              <a:t>시스템 구상도</a:t>
            </a:r>
            <a:endParaRPr lang="en-US" altLang="ko-KR" sz="3000" b="1" dirty="0"/>
          </a:p>
        </p:txBody>
      </p:sp>
      <p:sp>
        <p:nvSpPr>
          <p:cNvPr id="108" name="순서도: 대체 처리 11"/>
          <p:cNvSpPr/>
          <p:nvPr/>
        </p:nvSpPr>
        <p:spPr>
          <a:xfrm>
            <a:off x="7236296" y="4006955"/>
            <a:ext cx="1332148" cy="682185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000"/>
              <a:t>로그인 정보 전달 </a:t>
            </a:r>
            <a:r>
              <a:rPr lang="en-US" altLang="ko-KR" sz="1000"/>
              <a:t>Thread</a:t>
            </a:r>
            <a:endParaRPr lang="en-US" altLang="ko-KR"/>
          </a:p>
        </p:txBody>
      </p:sp>
      <p:cxnSp>
        <p:nvCxnSpPr>
          <p:cNvPr id="110" name="직선 화살표 연결선 109"/>
          <p:cNvCxnSpPr>
            <a:stCxn id="123" idx="3"/>
            <a:endCxn id="33" idx="1"/>
          </p:cNvCxnSpPr>
          <p:nvPr/>
        </p:nvCxnSpPr>
        <p:spPr>
          <a:xfrm>
            <a:off x="2087724" y="1564646"/>
            <a:ext cx="1332148" cy="478200"/>
          </a:xfrm>
          <a:prstGeom prst="straightConnector1">
            <a:avLst/>
          </a:prstGeom>
          <a:ln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화살표 연결선 110"/>
          <p:cNvCxnSpPr>
            <a:stCxn id="33" idx="3"/>
            <a:endCxn id="108" idx="1"/>
          </p:cNvCxnSpPr>
          <p:nvPr/>
        </p:nvCxnSpPr>
        <p:spPr>
          <a:xfrm>
            <a:off x="6084168" y="2042846"/>
            <a:ext cx="1152128" cy="2305202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화살표 연결선 111"/>
          <p:cNvCxnSpPr>
            <a:stCxn id="108" idx="1"/>
            <a:endCxn id="33" idx="3"/>
          </p:cNvCxnSpPr>
          <p:nvPr/>
        </p:nvCxnSpPr>
        <p:spPr>
          <a:xfrm flipH="1" flipV="1">
            <a:off x="6084168" y="2042846"/>
            <a:ext cx="1152128" cy="2305202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화살표 연결선 112"/>
          <p:cNvCxnSpPr>
            <a:stCxn id="33" idx="1"/>
            <a:endCxn id="123" idx="3"/>
          </p:cNvCxnSpPr>
          <p:nvPr/>
        </p:nvCxnSpPr>
        <p:spPr>
          <a:xfrm flipH="1" flipV="1">
            <a:off x="2087724" y="1564646"/>
            <a:ext cx="1332148" cy="478200"/>
          </a:xfrm>
          <a:prstGeom prst="straightConnector1">
            <a:avLst/>
          </a:prstGeom>
          <a:ln>
            <a:solidFill>
              <a:srgbClr val="0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33" idx="2"/>
            <a:endCxn id="71" idx="0"/>
          </p:cNvCxnSpPr>
          <p:nvPr/>
        </p:nvCxnSpPr>
        <p:spPr>
          <a:xfrm rot="16200000" flipH="1">
            <a:off x="4391980" y="2708920"/>
            <a:ext cx="756084" cy="36004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직선 화살표 연결선 114"/>
          <p:cNvCxnSpPr>
            <a:stCxn id="124" idx="3"/>
            <a:endCxn id="71" idx="1"/>
          </p:cNvCxnSpPr>
          <p:nvPr/>
        </p:nvCxnSpPr>
        <p:spPr>
          <a:xfrm>
            <a:off x="2087724" y="2284726"/>
            <a:ext cx="1620180" cy="1054264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직선 화살표 연결선 115"/>
          <p:cNvCxnSpPr>
            <a:stCxn id="71" idx="1"/>
            <a:endCxn id="125" idx="3"/>
          </p:cNvCxnSpPr>
          <p:nvPr/>
        </p:nvCxnSpPr>
        <p:spPr>
          <a:xfrm flipH="1" flipV="1">
            <a:off x="2123728" y="2968802"/>
            <a:ext cx="1584176" cy="370188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직선 화살표 연결선 116"/>
          <p:cNvCxnSpPr>
            <a:stCxn id="71" idx="2"/>
            <a:endCxn id="103" idx="0"/>
          </p:cNvCxnSpPr>
          <p:nvPr/>
        </p:nvCxnSpPr>
        <p:spPr>
          <a:xfrm flipH="1">
            <a:off x="4770022" y="3573016"/>
            <a:ext cx="18002" cy="864096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직선 화살표 연결선 117"/>
          <p:cNvCxnSpPr>
            <a:stCxn id="124" idx="3"/>
            <a:endCxn id="103" idx="1"/>
          </p:cNvCxnSpPr>
          <p:nvPr/>
        </p:nvCxnSpPr>
        <p:spPr>
          <a:xfrm>
            <a:off x="2087724" y="2284726"/>
            <a:ext cx="1584176" cy="2332406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순서도: 대체 처리 11"/>
          <p:cNvSpPr/>
          <p:nvPr/>
        </p:nvSpPr>
        <p:spPr>
          <a:xfrm>
            <a:off x="863588" y="1330620"/>
            <a:ext cx="1224136" cy="468052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000"/>
              <a:t>로그인 정보 전달 관련</a:t>
            </a:r>
            <a:r>
              <a:rPr lang="en-US" altLang="ko-KR" sz="1000"/>
              <a:t> Thread</a:t>
            </a:r>
          </a:p>
        </p:txBody>
      </p:sp>
      <p:sp>
        <p:nvSpPr>
          <p:cNvPr id="124" name="순서도: 대체 처리 11"/>
          <p:cNvSpPr/>
          <p:nvPr/>
        </p:nvSpPr>
        <p:spPr>
          <a:xfrm>
            <a:off x="863588" y="2050700"/>
            <a:ext cx="1224136" cy="468052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00"/>
              <a:t>Server</a:t>
            </a:r>
            <a:r>
              <a:rPr lang="ko-KR" altLang="en-US" sz="1000"/>
              <a:t>에게 메세지 보내는 </a:t>
            </a:r>
            <a:r>
              <a:rPr lang="en-US" altLang="ko-KR" sz="1000"/>
              <a:t>Thread</a:t>
            </a:r>
          </a:p>
        </p:txBody>
      </p:sp>
      <p:sp>
        <p:nvSpPr>
          <p:cNvPr id="125" name="순서도: 대체 처리 11"/>
          <p:cNvSpPr/>
          <p:nvPr/>
        </p:nvSpPr>
        <p:spPr>
          <a:xfrm>
            <a:off x="899592" y="2734776"/>
            <a:ext cx="1224136" cy="468052"/>
          </a:xfrm>
          <a:prstGeom prst="flowChartAlternateProcess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00"/>
              <a:t>Server</a:t>
            </a:r>
            <a:r>
              <a:rPr lang="ko-KR" altLang="en-US" sz="1000"/>
              <a:t>에게 메세지 받는 </a:t>
            </a:r>
            <a:r>
              <a:rPr lang="en-US" altLang="ko-KR" sz="1000"/>
              <a:t>Thread</a:t>
            </a:r>
          </a:p>
        </p:txBody>
      </p:sp>
      <p:cxnSp>
        <p:nvCxnSpPr>
          <p:cNvPr id="127" name="직선 화살표 연결선 115"/>
          <p:cNvCxnSpPr>
            <a:stCxn id="71" idx="1"/>
            <a:endCxn id="90" idx="3"/>
          </p:cNvCxnSpPr>
          <p:nvPr/>
        </p:nvCxnSpPr>
        <p:spPr>
          <a:xfrm flipH="1">
            <a:off x="2317439" y="3338990"/>
            <a:ext cx="1390465" cy="1841278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직선 화살표 연결선 115"/>
          <p:cNvCxnSpPr>
            <a:stCxn id="71" idx="1"/>
            <a:endCxn id="89" idx="3"/>
          </p:cNvCxnSpPr>
          <p:nvPr/>
        </p:nvCxnSpPr>
        <p:spPr>
          <a:xfrm flipH="1">
            <a:off x="2317439" y="3338990"/>
            <a:ext cx="1390465" cy="2381338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3" name="직선 화살표 연결선 115"/>
          <p:cNvCxnSpPr>
            <a:stCxn id="103" idx="1"/>
            <a:endCxn id="125" idx="3"/>
          </p:cNvCxnSpPr>
          <p:nvPr/>
        </p:nvCxnSpPr>
        <p:spPr>
          <a:xfrm flipH="1" flipV="1">
            <a:off x="2123728" y="2968802"/>
            <a:ext cx="1548172" cy="1648330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직선 화살표 연결선 115"/>
          <p:cNvCxnSpPr>
            <a:stCxn id="103" idx="1"/>
            <a:endCxn id="90" idx="3"/>
          </p:cNvCxnSpPr>
          <p:nvPr/>
        </p:nvCxnSpPr>
        <p:spPr>
          <a:xfrm flipH="1">
            <a:off x="2317439" y="4617132"/>
            <a:ext cx="1354461" cy="563136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직선 화살표 연결선 115"/>
          <p:cNvCxnSpPr>
            <a:stCxn id="103" idx="1"/>
            <a:endCxn id="89" idx="3"/>
          </p:cNvCxnSpPr>
          <p:nvPr/>
        </p:nvCxnSpPr>
        <p:spPr>
          <a:xfrm flipH="1">
            <a:off x="2317439" y="4617132"/>
            <a:ext cx="1354461" cy="1103196"/>
          </a:xfrm>
          <a:prstGeom prst="straightConnector1">
            <a:avLst/>
          </a:prstGeom>
          <a:ln>
            <a:solidFill>
              <a:schemeClr val="accent1">
                <a:shade val="20000"/>
              </a:schemeClr>
            </a:solidFill>
            <a:tailEnd type="triangle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748" y="640116"/>
            <a:ext cx="3384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200"/>
              <a:t>메시지 프로토콜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8659" y="2176670"/>
            <a:ext cx="3849285" cy="2008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1540" y="2323677"/>
            <a:ext cx="285253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1bit = type</a:t>
            </a:r>
            <a:r>
              <a:rPr lang="ko-KR" altLang="en-US" sz="1500" dirty="0" smtClean="0"/>
              <a:t>결정</a:t>
            </a:r>
            <a:endParaRPr lang="en-US" altLang="ko-KR" sz="1500" dirty="0" smtClean="0"/>
          </a:p>
          <a:p>
            <a:pPr lvl="0"/>
            <a:endParaRPr lang="en-US" altLang="ko-KR" sz="1500" dirty="0" smtClean="0"/>
          </a:p>
          <a:p>
            <a:pPr lvl="0"/>
            <a:r>
              <a:rPr lang="en-US" altLang="ko-KR" sz="1500" dirty="0" smtClean="0"/>
              <a:t>12bit = Client ID </a:t>
            </a:r>
            <a:r>
              <a:rPr lang="ko-KR" altLang="en-US" sz="1500" dirty="0" smtClean="0"/>
              <a:t>저장</a:t>
            </a:r>
            <a:endParaRPr lang="en-US" altLang="ko-KR" sz="1500" dirty="0" smtClean="0"/>
          </a:p>
          <a:p>
            <a:pPr lvl="0"/>
            <a:endParaRPr lang="en-US" altLang="ko-KR" sz="1500" dirty="0" smtClean="0"/>
          </a:p>
          <a:p>
            <a:pPr lvl="0"/>
            <a:r>
              <a:rPr lang="en-US" altLang="ko-KR" sz="1500" dirty="0" smtClean="0"/>
              <a:t>87bit= Message </a:t>
            </a:r>
            <a:r>
              <a:rPr lang="ko-KR" altLang="en-US" sz="1500" dirty="0" smtClean="0"/>
              <a:t>내용</a:t>
            </a:r>
            <a:endParaRPr lang="en-US" altLang="ko-KR" sz="1500" dirty="0" smtClean="0"/>
          </a:p>
          <a:p>
            <a:pPr lvl="0"/>
            <a:endParaRPr lang="en-US" altLang="ko-KR" sz="1500" dirty="0" smtClean="0"/>
          </a:p>
          <a:p>
            <a:pPr lvl="0"/>
            <a:r>
              <a:rPr lang="ko-KR" altLang="en-US" sz="1500" dirty="0" smtClean="0"/>
              <a:t>총 </a:t>
            </a:r>
            <a:r>
              <a:rPr lang="en-US" altLang="ko-KR" sz="1500" dirty="0" smtClean="0"/>
              <a:t>100bit</a:t>
            </a:r>
            <a:r>
              <a:rPr lang="ko-KR" altLang="en-US" sz="1500" dirty="0" smtClean="0"/>
              <a:t>의 문자열 전송</a:t>
            </a:r>
            <a:endParaRPr lang="ko-KR" altLang="en-US" sz="1500" dirty="0"/>
          </a:p>
        </p:txBody>
      </p:sp>
      <p:sp>
        <p:nvSpPr>
          <p:cNvPr id="17" name="직사각형 16"/>
          <p:cNvSpPr/>
          <p:nvPr/>
        </p:nvSpPr>
        <p:spPr>
          <a:xfrm>
            <a:off x="287524" y="4545124"/>
            <a:ext cx="3816424" cy="2008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5556" y="4653136"/>
            <a:ext cx="727280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Message Type</a:t>
            </a:r>
          </a:p>
          <a:p>
            <a:pPr lvl="0"/>
            <a:r>
              <a:rPr lang="en-US" altLang="ko-KR" sz="1500" dirty="0" smtClean="0"/>
              <a:t>QUIT=-1		EVENT=5</a:t>
            </a:r>
          </a:p>
          <a:p>
            <a:pPr lvl="0"/>
            <a:r>
              <a:rPr lang="en-US" altLang="ko-KR" sz="1500" dirty="0" smtClean="0"/>
              <a:t>CHAT=0		CHAT_TO=6</a:t>
            </a:r>
          </a:p>
          <a:p>
            <a:pPr lvl="0"/>
            <a:r>
              <a:rPr lang="en-US" altLang="ko-KR" sz="1500" dirty="0" smtClean="0"/>
              <a:t>CREATE=1	MAFIA=7</a:t>
            </a:r>
          </a:p>
          <a:p>
            <a:pPr lvl="0"/>
            <a:r>
              <a:rPr lang="en-US" altLang="ko-KR" sz="1500" dirty="0" smtClean="0"/>
              <a:t>LOGIN=2</a:t>
            </a:r>
          </a:p>
          <a:p>
            <a:pPr lvl="0"/>
            <a:r>
              <a:rPr lang="en-US" altLang="ko-KR" sz="1500" dirty="0" smtClean="0"/>
              <a:t>QUEUE=3</a:t>
            </a:r>
          </a:p>
          <a:p>
            <a:pPr lvl="0"/>
            <a:r>
              <a:rPr lang="en-US" altLang="ko-KR" sz="1500" dirty="0" smtClean="0"/>
              <a:t>VOTE=4	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얼음">
  <a:themeElements>
    <a:clrScheme name="얼음">
      <a:dk1>
        <a:srgbClr val="5F5F5F"/>
      </a:dk1>
      <a:lt1>
        <a:srgbClr val="FFFFFF"/>
      </a:lt1>
      <a:dk2>
        <a:srgbClr val="919191"/>
      </a:dk2>
      <a:lt2>
        <a:srgbClr val="D3CFB4"/>
      </a:lt2>
      <a:accent1>
        <a:srgbClr val="27557B"/>
      </a:accent1>
      <a:accent2>
        <a:srgbClr val="2C9DD7"/>
      </a:accent2>
      <a:accent3>
        <a:srgbClr val="C04E71"/>
      </a:accent3>
      <a:accent4>
        <a:srgbClr val="2E539E"/>
      </a:accent4>
      <a:accent5>
        <a:srgbClr val="DA93BC"/>
      </a:accent5>
      <a:accent6>
        <a:srgbClr val="BB3783"/>
      </a:accent6>
      <a:hlink>
        <a:srgbClr val="66FFFF"/>
      </a:hlink>
      <a:folHlink>
        <a:srgbClr val="660066"/>
      </a:folHlink>
    </a:clrScheme>
    <a:fontScheme name="얼음">
      <a:maj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얼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  <a:lumMod val="5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  <a:lumMod val="2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70000"/>
                <a:satMod val="255000"/>
              </a:schemeClr>
            </a:gs>
          </a:gsLst>
          <a:lin ang="5400000" scaled="0"/>
        </a:gradFill>
        <a:gradFill rotWithShape="1">
          <a:gsLst>
            <a:gs pos="52000">
              <a:schemeClr val="phClr">
                <a:tint val="80000"/>
                <a:satMod val="300000"/>
              </a:schemeClr>
            </a:gs>
            <a:gs pos="100000">
              <a:schemeClr val="phClr">
                <a:shade val="20000"/>
                <a:hueMod val="100000"/>
                <a:satMod val="1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597</Words>
  <Application>Microsoft Office PowerPoint</Application>
  <PresentationFormat>화면 슬라이드 쇼(4:3)</PresentationFormat>
  <Paragraphs>144</Paragraphs>
  <Slides>14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함초롬돋움</vt:lpstr>
      <vt:lpstr>Arial</vt:lpstr>
      <vt:lpstr>Wingdings</vt:lpstr>
      <vt:lpstr>얼음</vt:lpstr>
      <vt:lpstr>멀티 쓰레드 기반 마피아 채팅게임 프로그램</vt:lpstr>
      <vt:lpstr>PowerPoint 프레젠테이션</vt:lpstr>
      <vt:lpstr>프로젝트 배경</vt:lpstr>
      <vt:lpstr>프로그램 시나리오</vt:lpstr>
      <vt:lpstr>프로그램 시나리오</vt:lpstr>
      <vt:lpstr>프로그램 시나리오</vt:lpstr>
      <vt:lpstr>시스템 요구사항</vt:lpstr>
      <vt:lpstr>PowerPoint 프레젠테이션</vt:lpstr>
      <vt:lpstr>PowerPoint 프레젠테이션</vt:lpstr>
      <vt:lpstr>위험 요소 및 해결방안</vt:lpstr>
      <vt:lpstr>계정 생성 &amp; 시그널 처리</vt:lpstr>
      <vt:lpstr>결과(데모영상)</vt:lpstr>
      <vt:lpstr>실행환경</vt:lpstr>
      <vt:lpstr>데모 영상2(구버전)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권유경</dc:creator>
  <cp:keywords/>
  <dc:description/>
  <cp:lastModifiedBy>Microsoft 계정</cp:lastModifiedBy>
  <cp:revision>399</cp:revision>
  <dcterms:created xsi:type="dcterms:W3CDTF">2012-01-24T14:32:24Z</dcterms:created>
  <dcterms:modified xsi:type="dcterms:W3CDTF">2018-06-13T04:54:37Z</dcterms:modified>
  <cp:category/>
  <cp:contentStatus/>
</cp:coreProperties>
</file>